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CC66"/>
    <a:srgbClr val="0000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B23C3E-8A08-F2DC-05EA-61388EE3F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4CB3D5-11C4-9A7B-8B9A-CB6683C93B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4DE2DC-9E04-8D99-A0AD-1B59E27E1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85FCAB-1A02-D8CA-C44F-62ECE5ED7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EFBDF7-680E-A43D-DC73-065C1A353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17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EB5F42-B06F-9671-686E-B9B9FACD3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FDE765-ABC0-A237-9063-0F03CC6FB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3581D2-AD38-3112-F05C-1A6B87945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3F4B6C-635F-108D-5ED4-7C2E5E1BB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1A1337-46F8-DFAF-CF8A-6870A937A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10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D027797-9F57-CA20-7F3F-6F63C86DE9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32C1A4-7561-2FBB-C7F9-CBCB34133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2C4DB7-DCE9-9E30-AA78-63F5491FF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E781D3-320D-9738-84C3-2CD3893D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E3B629-371C-BD26-DDEB-A6188DF0B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64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181FD7-D2E2-1304-EDF8-D7394A86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4FC4DF-313E-6B14-4FAA-1D00AD04A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2C3202-9B23-F98C-3B48-A9657920A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74DED0-5F4F-FE0E-90AE-13296756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249FA7-1CDD-1ED2-C79E-440319B0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62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5953D-C1F7-07A2-039F-52503440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C92C7-75EE-B6B8-6C9B-99017FCAC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673386-AD2F-F6EA-93A2-229013F68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94084F-D89C-5CB8-273E-6F961988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5C28EA-3219-690F-0EF7-564A3B7A8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21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6A64BC-B9FB-6578-C117-CCC681A33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2A3DD5-10B6-6F39-A034-295136FE9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2F1D6C-716B-3D72-4FA5-5DA0EBF075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660E54-6476-B935-C89D-B2F101365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8DF465E-741F-47DC-0B45-9BFA86C8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D35428-A26C-3B68-91BF-09F0F992B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401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A96C17-8F48-EC00-2DBE-65CEEF7CB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5A87FF-37CA-FCCB-ECA6-0BF9285D0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309437-80B2-6530-B38A-5EC1DCD87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A49AB03-1D2E-909C-B86A-86DC820F8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4B246BF-46A8-FFBB-36A3-BCB841940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049EB13-2B2C-E24D-F5F0-F9C681E70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27A8243-4610-83A4-6842-9D3D3C3CE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2638588-BF6B-5879-0E58-622F229D7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806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1C55B4-C9D9-4428-6925-8B33C0392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E6A2545-041E-1094-1A79-CE4A6535A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60B0161-822E-04F5-8356-C1371CB19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AB4980C-7B90-6966-A83A-6CC3C8999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69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036C7E9-746D-006B-D894-919B2B2AA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6FE118A-74EE-E923-1BEC-892D9B2A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06260EE-9D1A-7E64-64C5-3358A727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0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E7E894-9EF7-524D-F416-21D771377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AE5C6AC-A478-9C40-6F1B-81769F5ED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1733F-8176-A3DB-BA2E-EAA32B5AC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2A8DAEF-F277-624B-0550-692B89F56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AC1E5F-9AB3-6E5E-B14B-245EC0AD7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C17050-B821-86B5-62A0-8175D01D4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8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09B05C-38E9-E67D-9116-2683A6017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114FAE7-692E-2904-F76B-A15AF847B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E71189-B2FF-E6BA-7CBD-9F02636A7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65EAE18-DC3D-1EC1-D0A0-D544C06A9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4448FD0-1D2F-8B4F-3E66-C7A675490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23CF72-B2E9-BAE0-DCCA-3408FDB26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652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2A4A16-A3E5-1A8F-4F1F-16CA5E0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0DF25F8-DC51-A1EB-59E9-CE41453CE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67954B-1634-02FD-E098-FCDB83BA45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48606B-31F3-4E31-8D44-E1DAF7AB636B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E903B8-32B5-D94D-BAD1-2C49AB4FF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1162F3-B23E-2967-2C9D-09686610D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606076-6245-45FE-91EB-62316991F0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26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8A109-DC97-F710-C3D4-907A159D6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フローチャート: 処理 25">
            <a:extLst>
              <a:ext uri="{FF2B5EF4-FFF2-40B4-BE49-F238E27FC236}">
                <a16:creationId xmlns:a16="http://schemas.microsoft.com/office/drawing/2014/main" id="{3EDD6B1D-D52C-D926-9180-F4601FB7458F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flowChartProcess">
            <a:avLst/>
          </a:prstGeom>
          <a:gradFill>
            <a:gsLst>
              <a:gs pos="28000">
                <a:schemeClr val="accent1">
                  <a:lumMod val="5000"/>
                  <a:lumOff val="95000"/>
                </a:schemeClr>
              </a:gs>
              <a:gs pos="56000">
                <a:schemeClr val="accent1">
                  <a:lumMod val="45000"/>
                  <a:lumOff val="55000"/>
                </a:schemeClr>
              </a:gs>
              <a:gs pos="68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BB4C1A3-4789-FFEE-9B92-72B445462870}"/>
              </a:ext>
            </a:extLst>
          </p:cNvPr>
          <p:cNvSpPr txBox="1"/>
          <p:nvPr/>
        </p:nvSpPr>
        <p:spPr>
          <a:xfrm>
            <a:off x="8067466" y="2462819"/>
            <a:ext cx="2940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＼ 要予約 ／</a:t>
            </a:r>
            <a:endParaRPr lang="en-US" altLang="ja-JP" sz="3600" b="1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6505668-76F7-5240-E380-1B667BBF0640}"/>
              </a:ext>
            </a:extLst>
          </p:cNvPr>
          <p:cNvSpPr txBox="1"/>
          <p:nvPr/>
        </p:nvSpPr>
        <p:spPr>
          <a:xfrm>
            <a:off x="7350144" y="3095907"/>
            <a:ext cx="4375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solidFill>
                  <a:schemeClr val="accent4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オンライン</a:t>
            </a:r>
            <a:endParaRPr lang="en-US" altLang="ja-JP" sz="6000" b="1" dirty="0">
              <a:solidFill>
                <a:schemeClr val="accent4">
                  <a:lumMod val="75000"/>
                </a:schemeClr>
              </a:solidFill>
              <a:effectLst>
                <a:glow rad="127000">
                  <a:schemeClr val="bg1"/>
                </a:glo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FE50F83-1F59-C025-9FCE-EEDC6AD25862}"/>
              </a:ext>
            </a:extLst>
          </p:cNvPr>
          <p:cNvSpPr txBox="1"/>
          <p:nvPr/>
        </p:nvSpPr>
        <p:spPr>
          <a:xfrm>
            <a:off x="8067466" y="5342569"/>
            <a:ext cx="33968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b="1" dirty="0">
                <a:solidFill>
                  <a:schemeClr val="accent4">
                    <a:lumMod val="75000"/>
                  </a:schemeClr>
                </a:solidFill>
                <a:effectLst>
                  <a:glow rad="127000">
                    <a:schemeClr val="bg1"/>
                  </a:glo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受付中！</a:t>
            </a:r>
            <a:endParaRPr lang="en-US" altLang="ja-JP" sz="6000" b="1" dirty="0">
              <a:solidFill>
                <a:schemeClr val="accent4">
                  <a:lumMod val="75000"/>
                </a:schemeClr>
              </a:solidFill>
              <a:effectLst>
                <a:glow rad="127000">
                  <a:schemeClr val="bg1"/>
                </a:glo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0" name="フローチャート: 処理 19">
            <a:extLst>
              <a:ext uri="{FF2B5EF4-FFF2-40B4-BE49-F238E27FC236}">
                <a16:creationId xmlns:a16="http://schemas.microsoft.com/office/drawing/2014/main" id="{A49708F9-2164-4C98-D359-54A0352C33D4}"/>
              </a:ext>
            </a:extLst>
          </p:cNvPr>
          <p:cNvSpPr/>
          <p:nvPr/>
        </p:nvSpPr>
        <p:spPr>
          <a:xfrm>
            <a:off x="7086951" y="4196433"/>
            <a:ext cx="1042492" cy="1015663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個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E2199B8-012E-CAB9-68D5-9CF55C8AEE8B}"/>
              </a:ext>
            </a:extLst>
          </p:cNvPr>
          <p:cNvSpPr txBox="1"/>
          <p:nvPr/>
        </p:nvSpPr>
        <p:spPr>
          <a:xfrm>
            <a:off x="2291598" y="1450001"/>
            <a:ext cx="99283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solidFill>
                  <a:srgbClr val="FF006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4400" dirty="0">
                <a:solidFill>
                  <a:srgbClr val="FF0066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一緒に探してみませんか</a:t>
            </a:r>
            <a:endParaRPr lang="en-US" altLang="ja-JP" sz="4400" dirty="0">
              <a:solidFill>
                <a:srgbClr val="FF0066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ABB4FC-59B3-32E6-346B-0BF89C7D656F}"/>
              </a:ext>
            </a:extLst>
          </p:cNvPr>
          <p:cNvSpPr txBox="1"/>
          <p:nvPr/>
        </p:nvSpPr>
        <p:spPr>
          <a:xfrm>
            <a:off x="475030" y="314945"/>
            <a:ext cx="116996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600" dirty="0">
                <a:pattFill prst="pct90">
                  <a:fgClr>
                    <a:srgbClr val="FF0066"/>
                  </a:fgClr>
                  <a:bgClr>
                    <a:schemeClr val="bg1"/>
                  </a:bgClr>
                </a:patt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インターンシップ・就業体験</a:t>
            </a:r>
            <a:endParaRPr lang="en-US" altLang="ja-JP" sz="6600" dirty="0">
              <a:pattFill prst="pct90">
                <a:fgClr>
                  <a:srgbClr val="FF0066"/>
                </a:fgClr>
                <a:bgClr>
                  <a:schemeClr val="bg1"/>
                </a:bgClr>
              </a:patt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27" name="フローチャート: 処理 26">
            <a:extLst>
              <a:ext uri="{FF2B5EF4-FFF2-40B4-BE49-F238E27FC236}">
                <a16:creationId xmlns:a16="http://schemas.microsoft.com/office/drawing/2014/main" id="{8F0AAE00-2419-07EF-BD7C-5C3F1A6B59F5}"/>
              </a:ext>
            </a:extLst>
          </p:cNvPr>
          <p:cNvSpPr/>
          <p:nvPr/>
        </p:nvSpPr>
        <p:spPr>
          <a:xfrm>
            <a:off x="8245951" y="4196433"/>
            <a:ext cx="1042492" cy="1015663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別</a:t>
            </a:r>
          </a:p>
        </p:txBody>
      </p:sp>
      <p:sp>
        <p:nvSpPr>
          <p:cNvPr id="28" name="フローチャート: 処理 27">
            <a:extLst>
              <a:ext uri="{FF2B5EF4-FFF2-40B4-BE49-F238E27FC236}">
                <a16:creationId xmlns:a16="http://schemas.microsoft.com/office/drawing/2014/main" id="{56ABEDC7-8967-79C5-0739-1DD718BA498B}"/>
              </a:ext>
            </a:extLst>
          </p:cNvPr>
          <p:cNvSpPr/>
          <p:nvPr/>
        </p:nvSpPr>
        <p:spPr>
          <a:xfrm>
            <a:off x="9393279" y="4196432"/>
            <a:ext cx="1042492" cy="1015663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相</a:t>
            </a:r>
          </a:p>
        </p:txBody>
      </p:sp>
      <p:sp>
        <p:nvSpPr>
          <p:cNvPr id="29" name="フローチャート: 処理 28">
            <a:extLst>
              <a:ext uri="{FF2B5EF4-FFF2-40B4-BE49-F238E27FC236}">
                <a16:creationId xmlns:a16="http://schemas.microsoft.com/office/drawing/2014/main" id="{CE4F4345-DB42-7405-3519-1DBE5AF7F713}"/>
              </a:ext>
            </a:extLst>
          </p:cNvPr>
          <p:cNvSpPr/>
          <p:nvPr/>
        </p:nvSpPr>
        <p:spPr>
          <a:xfrm>
            <a:off x="10577551" y="4196431"/>
            <a:ext cx="1042492" cy="1015663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談</a:t>
            </a:r>
          </a:p>
        </p:txBody>
      </p:sp>
      <p:pic>
        <p:nvPicPr>
          <p:cNvPr id="30" name="図 29" descr="ダイアグラム&#10;&#10;低い精度で自動的に生成された説明">
            <a:extLst>
              <a:ext uri="{FF2B5EF4-FFF2-40B4-BE49-F238E27FC236}">
                <a16:creationId xmlns:a16="http://schemas.microsoft.com/office/drawing/2014/main" id="{6BDCE898-0C26-0D74-484B-8B9FCFFD5B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75" y="2965434"/>
            <a:ext cx="6925286" cy="3762093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17" name="フローチャート: 結合子 16">
            <a:extLst>
              <a:ext uri="{FF2B5EF4-FFF2-40B4-BE49-F238E27FC236}">
                <a16:creationId xmlns:a16="http://schemas.microsoft.com/office/drawing/2014/main" id="{E86A3BBB-A551-FAA3-51C8-1A1B12D37A53}"/>
              </a:ext>
            </a:extLst>
          </p:cNvPr>
          <p:cNvSpPr/>
          <p:nvPr/>
        </p:nvSpPr>
        <p:spPr>
          <a:xfrm>
            <a:off x="30696" y="2378491"/>
            <a:ext cx="2077958" cy="2101018"/>
          </a:xfrm>
          <a:prstGeom prst="flowChartConnector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ja-JP" altLang="en-US" sz="2000" b="1" dirty="0"/>
              <a:t>第２・第４土曜日も</a:t>
            </a:r>
            <a:endParaRPr kumimoji="1" lang="en-US" altLang="ja-JP" sz="2000" b="1" dirty="0"/>
          </a:p>
          <a:p>
            <a:pPr algn="ctr"/>
            <a:r>
              <a:rPr kumimoji="1" lang="ja-JP" altLang="en-US" sz="2000" b="1" dirty="0"/>
              <a:t>相談可能！</a:t>
            </a:r>
            <a:endParaRPr lang="en-US" altLang="ja-JP" sz="2000" dirty="0"/>
          </a:p>
          <a:p>
            <a:pPr algn="ctr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6585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28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新居 照代</dc:creator>
  <cp:lastModifiedBy>新居 照代</cp:lastModifiedBy>
  <cp:revision>3</cp:revision>
  <cp:lastPrinted>2025-11-14T04:06:57Z</cp:lastPrinted>
  <dcterms:created xsi:type="dcterms:W3CDTF">2025-11-13T04:37:16Z</dcterms:created>
  <dcterms:modified xsi:type="dcterms:W3CDTF">2025-11-14T04:11:57Z</dcterms:modified>
</cp:coreProperties>
</file>